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DA80925-5C07-43A6-9E2C-CBC91570F3D1}" type="datetimeFigureOut">
              <a:rPr lang="en-US" smtClean="0"/>
              <a:pPr/>
              <a:t>10/2/2023</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93580F8-4991-406B-85F6-814E09CC8F19}"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A80925-5C07-43A6-9E2C-CBC91570F3D1}"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3580F8-4991-406B-85F6-814E09CC8F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A80925-5C07-43A6-9E2C-CBC91570F3D1}"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3580F8-4991-406B-85F6-814E09CC8F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A80925-5C07-43A6-9E2C-CBC91570F3D1}"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3580F8-4991-406B-85F6-814E09CC8F19}"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A80925-5C07-43A6-9E2C-CBC91570F3D1}" type="datetimeFigureOut">
              <a:rPr lang="en-US" smtClean="0"/>
              <a:pPr/>
              <a:t>10/2/2023</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93580F8-4991-406B-85F6-814E09CC8F1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A80925-5C07-43A6-9E2C-CBC91570F3D1}"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3580F8-4991-406B-85F6-814E09CC8F19}"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A80925-5C07-43A6-9E2C-CBC91570F3D1}" type="datetimeFigureOut">
              <a:rPr lang="en-US" smtClean="0"/>
              <a:pPr/>
              <a:t>10/2/2023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93580F8-4991-406B-85F6-814E09CC8F19}"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A80925-5C07-43A6-9E2C-CBC91570F3D1}"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93580F8-4991-406B-85F6-814E09CC8F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80925-5C07-43A6-9E2C-CBC91570F3D1}"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93580F8-4991-406B-85F6-814E09CC8F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A80925-5C07-43A6-9E2C-CBC91570F3D1}"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3580F8-4991-406B-85F6-814E09CC8F19}"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A80925-5C07-43A6-9E2C-CBC91570F3D1}" type="datetimeFigureOut">
              <a:rPr lang="en-US" smtClean="0"/>
              <a:pPr/>
              <a:t>10/2/2023</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A93580F8-4991-406B-85F6-814E09CC8F19}"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DA80925-5C07-43A6-9E2C-CBC91570F3D1}" type="datetimeFigureOut">
              <a:rPr lang="en-US" smtClean="0"/>
              <a:pPr/>
              <a:t>10/2/2023</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93580F8-4991-406B-85F6-814E09CC8F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1736" y="214290"/>
            <a:ext cx="4357718" cy="1877437"/>
          </a:xfrm>
          <a:prstGeom prst="rect">
            <a:avLst/>
          </a:prstGeom>
          <a:noFill/>
        </p:spPr>
        <p:txBody>
          <a:bodyPr wrap="square" rtlCol="0">
            <a:spAutoFit/>
          </a:bodyPr>
          <a:lstStyle/>
          <a:p>
            <a:r>
              <a:rPr lang="en-US" sz="6000" dirty="0" smtClean="0">
                <a:latin typeface="Times New Roman" pitchFamily="18" charset="0"/>
                <a:cs typeface="Times New Roman" pitchFamily="18" charset="0"/>
              </a:rPr>
              <a:t>All For Love </a:t>
            </a:r>
          </a:p>
          <a:p>
            <a:pPr algn="ctr"/>
            <a:endParaRPr lang="en-US" sz="2800" dirty="0" smtClean="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John Dryden</a:t>
            </a:r>
            <a:endParaRPr lang="en-IN" sz="2800" dirty="0">
              <a:latin typeface="Times New Roman" pitchFamily="18" charset="0"/>
              <a:cs typeface="Times New Roman" pitchFamily="18" charset="0"/>
            </a:endParaRPr>
          </a:p>
        </p:txBody>
      </p:sp>
      <p:sp>
        <p:nvSpPr>
          <p:cNvPr id="5" name="TextBox 4"/>
          <p:cNvSpPr txBox="1"/>
          <p:nvPr/>
        </p:nvSpPr>
        <p:spPr>
          <a:xfrm>
            <a:off x="285720" y="4429132"/>
            <a:ext cx="3071834" cy="369332"/>
          </a:xfrm>
          <a:prstGeom prst="rect">
            <a:avLst/>
          </a:prstGeom>
          <a:noFill/>
        </p:spPr>
        <p:txBody>
          <a:bodyPr wrap="square" rtlCol="0">
            <a:spAutoFit/>
          </a:bodyPr>
          <a:lstStyle/>
          <a:p>
            <a:endParaRPr lang="en-IN" dirty="0"/>
          </a:p>
        </p:txBody>
      </p:sp>
      <p:sp>
        <p:nvSpPr>
          <p:cNvPr id="7" name="TextBox 6"/>
          <p:cNvSpPr txBox="1"/>
          <p:nvPr/>
        </p:nvSpPr>
        <p:spPr>
          <a:xfrm>
            <a:off x="357158" y="4857760"/>
            <a:ext cx="285752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10" name="TextBox 9"/>
          <p:cNvSpPr txBox="1"/>
          <p:nvPr/>
        </p:nvSpPr>
        <p:spPr>
          <a:xfrm>
            <a:off x="357158" y="5214950"/>
            <a:ext cx="3143272"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1802" y="214290"/>
            <a:ext cx="3500462"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John Dryden</a:t>
            </a:r>
            <a:endParaRPr lang="en-IN" sz="4000" dirty="0">
              <a:latin typeface="Times New Roman" pitchFamily="18" charset="0"/>
              <a:cs typeface="Times New Roman" pitchFamily="18" charset="0"/>
            </a:endParaRPr>
          </a:p>
        </p:txBody>
      </p:sp>
      <p:pic>
        <p:nvPicPr>
          <p:cNvPr id="5" name="Picture 4" descr="OU_BODL_LP178-001.jpg"/>
          <p:cNvPicPr>
            <a:picLocks noChangeAspect="1"/>
          </p:cNvPicPr>
          <p:nvPr/>
        </p:nvPicPr>
        <p:blipFill>
          <a:blip r:embed="rId2" cstate="print"/>
          <a:stretch>
            <a:fillRect/>
          </a:stretch>
        </p:blipFill>
        <p:spPr>
          <a:xfrm>
            <a:off x="3500430" y="928670"/>
            <a:ext cx="1785951" cy="2357454"/>
          </a:xfrm>
          <a:prstGeom prst="rect">
            <a:avLst/>
          </a:prstGeom>
        </p:spPr>
      </p:pic>
      <p:sp>
        <p:nvSpPr>
          <p:cNvPr id="8" name="TextBox 7"/>
          <p:cNvSpPr txBox="1"/>
          <p:nvPr/>
        </p:nvSpPr>
        <p:spPr>
          <a:xfrm>
            <a:off x="142844" y="3643314"/>
            <a:ext cx="8786874" cy="369332"/>
          </a:xfrm>
          <a:prstGeom prst="rect">
            <a:avLst/>
          </a:prstGeom>
          <a:noFill/>
        </p:spPr>
        <p:txBody>
          <a:bodyPr wrap="square" rtlCol="0">
            <a:spAutoFit/>
          </a:bodyPr>
          <a:lstStyle/>
          <a:p>
            <a:endParaRPr lang="en-IN"/>
          </a:p>
        </p:txBody>
      </p:sp>
      <p:sp>
        <p:nvSpPr>
          <p:cNvPr id="10" name="TextBox 9"/>
          <p:cNvSpPr txBox="1"/>
          <p:nvPr/>
        </p:nvSpPr>
        <p:spPr>
          <a:xfrm>
            <a:off x="214282" y="3500438"/>
            <a:ext cx="8715436" cy="2862322"/>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John Dryden</a:t>
            </a:r>
            <a:r>
              <a:rPr lang="en-IN" sz="2000" dirty="0" smtClean="0">
                <a:latin typeface="Times New Roman" pitchFamily="18" charset="0"/>
                <a:cs typeface="Times New Roman" pitchFamily="18" charset="0"/>
              </a:rPr>
              <a:t>, (born August 9, 1631- died May 1, 1700), English poet, dramatist, and literary critic who so dominated the literary scene of his day that it came to be known as the Age of Dryden.</a:t>
            </a:r>
            <a:r>
              <a:rPr lang="en-IN" sz="2000" dirty="0" smtClean="0"/>
              <a:t> </a:t>
            </a:r>
            <a:r>
              <a:rPr lang="en-IN" sz="2000" dirty="0" smtClean="0">
                <a:latin typeface="Times New Roman" pitchFamily="18" charset="0"/>
                <a:cs typeface="Times New Roman" pitchFamily="18" charset="0"/>
              </a:rPr>
              <a:t>Romanticist writer Sir Walter Scott called him "Glorious John".</a:t>
            </a:r>
          </a:p>
          <a:p>
            <a:r>
              <a:rPr lang="en-US" sz="2000" dirty="0" smtClean="0">
                <a:latin typeface="Times New Roman" pitchFamily="18" charset="0"/>
                <a:cs typeface="Times New Roman" pitchFamily="18" charset="0"/>
              </a:rPr>
              <a:t> Famous Works: </a:t>
            </a:r>
          </a:p>
          <a:p>
            <a:pPr>
              <a:buFont typeface="Arial" pitchFamily="34" charset="0"/>
              <a:buChar char="•"/>
            </a:pPr>
            <a:r>
              <a:rPr lang="en-US" sz="2000" i="1" dirty="0" smtClean="0">
                <a:latin typeface="Times New Roman" pitchFamily="18" charset="0"/>
                <a:cs typeface="Times New Roman" pitchFamily="18" charset="0"/>
              </a:rPr>
              <a:t>Absalom and </a:t>
            </a:r>
            <a:r>
              <a:rPr lang="en-US" sz="2000" i="1" dirty="0" err="1" smtClean="0">
                <a:latin typeface="Times New Roman" pitchFamily="18" charset="0"/>
                <a:cs typeface="Times New Roman" pitchFamily="18" charset="0"/>
              </a:rPr>
              <a:t>Achitophel</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(1681) </a:t>
            </a:r>
            <a:endParaRPr lang="en-IN" sz="2000" dirty="0" smtClean="0">
              <a:latin typeface="Times New Roman" pitchFamily="18" charset="0"/>
              <a:cs typeface="Times New Roman" pitchFamily="18" charset="0"/>
            </a:endParaRPr>
          </a:p>
          <a:p>
            <a:pPr>
              <a:buFont typeface="Arial" pitchFamily="34" charset="0"/>
              <a:buChar char="•"/>
            </a:pPr>
            <a:r>
              <a:rPr lang="en-US" sz="2000" i="1" dirty="0" smtClean="0">
                <a:latin typeface="Times New Roman" pitchFamily="18" charset="0"/>
                <a:cs typeface="Times New Roman" pitchFamily="18" charset="0"/>
              </a:rPr>
              <a:t>Mac </a:t>
            </a:r>
            <a:r>
              <a:rPr lang="en-US" sz="2000" i="1" dirty="0" err="1" smtClean="0">
                <a:latin typeface="Times New Roman" pitchFamily="18" charset="0"/>
                <a:cs typeface="Times New Roman" pitchFamily="18" charset="0"/>
              </a:rPr>
              <a:t>Flecknoe</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(1682)</a:t>
            </a:r>
          </a:p>
          <a:p>
            <a:pPr>
              <a:buFont typeface="Arial" pitchFamily="34" charset="0"/>
              <a:buChar char="•"/>
            </a:pPr>
            <a:r>
              <a:rPr lang="en-US" sz="2000" i="1" dirty="0" smtClean="0">
                <a:latin typeface="Times New Roman" pitchFamily="18" charset="0"/>
                <a:cs typeface="Times New Roman" pitchFamily="18" charset="0"/>
              </a:rPr>
              <a:t>The </a:t>
            </a:r>
            <a:r>
              <a:rPr lang="en-US" sz="2000" i="1" dirty="0" err="1" smtClean="0">
                <a:latin typeface="Times New Roman" pitchFamily="18" charset="0"/>
                <a:cs typeface="Times New Roman" pitchFamily="18" charset="0"/>
              </a:rPr>
              <a:t>Medall</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(1682)</a:t>
            </a:r>
          </a:p>
          <a:p>
            <a:pPr>
              <a:buFont typeface="Arial" pitchFamily="34" charset="0"/>
              <a:buChar char="•"/>
            </a:pPr>
            <a:r>
              <a:rPr lang="en-US" sz="2000" i="1" dirty="0" smtClean="0">
                <a:latin typeface="Times New Roman" pitchFamily="18" charset="0"/>
                <a:cs typeface="Times New Roman" pitchFamily="18" charset="0"/>
              </a:rPr>
              <a:t>Don Sebastian </a:t>
            </a:r>
            <a:r>
              <a:rPr lang="en-US" sz="2000" dirty="0" smtClean="0">
                <a:latin typeface="Times New Roman" pitchFamily="18" charset="0"/>
                <a:cs typeface="Times New Roman" pitchFamily="18" charset="0"/>
              </a:rPr>
              <a:t>(1690)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4612" y="142852"/>
            <a:ext cx="3643338" cy="1569660"/>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All For Love</a:t>
            </a:r>
          </a:p>
          <a:p>
            <a:r>
              <a:rPr lang="en-US" sz="3200" dirty="0" smtClean="0">
                <a:latin typeface="Times New Roman" pitchFamily="18" charset="0"/>
                <a:cs typeface="Times New Roman" pitchFamily="18" charset="0"/>
              </a:rPr>
              <a:t>               Or</a:t>
            </a:r>
          </a:p>
          <a:p>
            <a:r>
              <a:rPr lang="en-US" sz="3200" dirty="0" smtClean="0">
                <a:latin typeface="Times New Roman" pitchFamily="18" charset="0"/>
                <a:cs typeface="Times New Roman" pitchFamily="18" charset="0"/>
              </a:rPr>
              <a:t>The World Well Lost</a:t>
            </a:r>
            <a:endParaRPr lang="en-IN" sz="3200" dirty="0">
              <a:latin typeface="Times New Roman" pitchFamily="18" charset="0"/>
              <a:cs typeface="Times New Roman" pitchFamily="18" charset="0"/>
            </a:endParaRPr>
          </a:p>
        </p:txBody>
      </p:sp>
      <p:pic>
        <p:nvPicPr>
          <p:cNvPr id="4" name="Picture 3" descr="sddefault.jpg"/>
          <p:cNvPicPr>
            <a:picLocks noChangeAspect="1"/>
          </p:cNvPicPr>
          <p:nvPr/>
        </p:nvPicPr>
        <p:blipFill>
          <a:blip r:embed="rId2"/>
          <a:stretch>
            <a:fillRect/>
          </a:stretch>
        </p:blipFill>
        <p:spPr>
          <a:xfrm>
            <a:off x="7500958" y="142852"/>
            <a:ext cx="1425177" cy="2000248"/>
          </a:xfrm>
          <a:prstGeom prst="rect">
            <a:avLst/>
          </a:prstGeom>
        </p:spPr>
      </p:pic>
      <p:sp>
        <p:nvSpPr>
          <p:cNvPr id="6" name="TextBox 5"/>
          <p:cNvSpPr txBox="1"/>
          <p:nvPr/>
        </p:nvSpPr>
        <p:spPr>
          <a:xfrm>
            <a:off x="214282" y="2786058"/>
            <a:ext cx="8715436" cy="3477875"/>
          </a:xfrm>
          <a:prstGeom prst="rect">
            <a:avLst/>
          </a:prstGeom>
          <a:noFill/>
        </p:spPr>
        <p:txBody>
          <a:bodyPr wrap="square" rtlCol="0">
            <a:spAutoFit/>
          </a:bodyPr>
          <a:lstStyle/>
          <a:p>
            <a:r>
              <a:rPr lang="en-IN" sz="2000" dirty="0" smtClean="0">
                <a:latin typeface="Times New Roman" pitchFamily="18" charset="0"/>
                <a:cs typeface="Times New Roman" pitchFamily="18" charset="0"/>
              </a:rPr>
              <a:t>All for Love or, the World Well Lost (1677), is a heroic drama by John Dryden. It is Dryden's best-known and most performed play. It is a tragedy written in blank verse and is an attempt on Dryden's part to reinvigorate serious drama. It is an acknowledged imitation of Shakespeare's Antony and Cleopatra. The play focuses on the last hours of the lives of its hero and heroine.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Heroic Drama:</a:t>
            </a:r>
          </a:p>
          <a:p>
            <a:r>
              <a:rPr lang="en-US" sz="2000" dirty="0" smtClean="0">
                <a:latin typeface="Times New Roman" pitchFamily="18" charset="0"/>
                <a:cs typeface="Times New Roman" pitchFamily="18" charset="0"/>
              </a:rPr>
              <a:t>Heroic drama, also known as heroic tragedy was a popular literary form during the restoration period. Heroic drama had larger than life heroes and heroines, highly rhetorical dialogue and exotic locales. Like heroic poems or epics, it was written in heroic couplets. </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14678" y="142852"/>
            <a:ext cx="285752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Characters</a:t>
            </a:r>
            <a:endParaRPr lang="en-IN" sz="4000" dirty="0">
              <a:latin typeface="Times New Roman" pitchFamily="18" charset="0"/>
              <a:cs typeface="Times New Roman" pitchFamily="18" charset="0"/>
            </a:endParaRPr>
          </a:p>
        </p:txBody>
      </p:sp>
      <p:sp>
        <p:nvSpPr>
          <p:cNvPr id="5" name="TextBox 4"/>
          <p:cNvSpPr txBox="1"/>
          <p:nvPr/>
        </p:nvSpPr>
        <p:spPr>
          <a:xfrm>
            <a:off x="1142976" y="1214422"/>
            <a:ext cx="6929486" cy="4524315"/>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Antony</a:t>
            </a:r>
          </a:p>
          <a:p>
            <a:pPr>
              <a:buFont typeface="Arial" pitchFamily="34" charset="0"/>
              <a:buChar char="•"/>
            </a:pPr>
            <a:r>
              <a:rPr lang="en-IN" sz="2400" dirty="0" smtClean="0">
                <a:latin typeface="Times New Roman" pitchFamily="18" charset="0"/>
                <a:cs typeface="Times New Roman" pitchFamily="18" charset="0"/>
              </a:rPr>
              <a:t>Cleopatra</a:t>
            </a:r>
          </a:p>
          <a:p>
            <a:pPr>
              <a:buFont typeface="Arial" pitchFamily="34" charset="0"/>
              <a:buChar char="•"/>
            </a:pPr>
            <a:r>
              <a:rPr lang="en-IN" sz="2400" dirty="0" err="1" smtClean="0">
                <a:latin typeface="Times New Roman" pitchFamily="18" charset="0"/>
                <a:cs typeface="Times New Roman" pitchFamily="18" charset="0"/>
              </a:rPr>
              <a:t>Ventidius</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Dollabella</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Alexas</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Octavius</a:t>
            </a:r>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Octavia</a:t>
            </a:r>
          </a:p>
          <a:p>
            <a:pPr>
              <a:buFont typeface="Arial" pitchFamily="34" charset="0"/>
              <a:buChar char="•"/>
            </a:pPr>
            <a:r>
              <a:rPr lang="en-IN" sz="2400" dirty="0" err="1" smtClean="0">
                <a:latin typeface="Times New Roman" pitchFamily="18" charset="0"/>
                <a:cs typeface="Times New Roman" pitchFamily="18" charset="0"/>
              </a:rPr>
              <a:t>Charmion</a:t>
            </a:r>
            <a:endParaRPr lang="en-IN" sz="2400" dirty="0" smtClean="0">
              <a:latin typeface="Times New Roman" pitchFamily="18" charset="0"/>
              <a:cs typeface="Times New Roman" pitchFamily="18" charset="0"/>
            </a:endParaRPr>
          </a:p>
          <a:p>
            <a:pPr>
              <a:buFont typeface="Arial" pitchFamily="34" charset="0"/>
              <a:buChar char="•"/>
            </a:pPr>
            <a:r>
              <a:rPr lang="en-US" sz="2400" dirty="0" err="1" smtClean="0">
                <a:latin typeface="Times New Roman" pitchFamily="18" charset="0"/>
                <a:cs typeface="Times New Roman" pitchFamily="18" charset="0"/>
              </a:rPr>
              <a:t>Serapion</a:t>
            </a:r>
            <a:r>
              <a:rPr lang="en-US" sz="2400" dirty="0" smtClean="0">
                <a:latin typeface="Times New Roman" pitchFamily="18" charset="0"/>
                <a:cs typeface="Times New Roman" pitchFamily="18" charset="0"/>
              </a:rPr>
              <a:t> </a:t>
            </a:r>
          </a:p>
          <a:p>
            <a:pPr>
              <a:buFont typeface="Arial" pitchFamily="34" charset="0"/>
              <a:buChar char="•"/>
            </a:pPr>
            <a:r>
              <a:rPr lang="en-US" sz="2400" dirty="0" err="1" smtClean="0">
                <a:latin typeface="Times New Roman" pitchFamily="18" charset="0"/>
                <a:cs typeface="Times New Roman" pitchFamily="18" charset="0"/>
              </a:rPr>
              <a:t>Iras</a:t>
            </a:r>
            <a:r>
              <a:rPr lang="en-US" sz="2400" dirty="0" smtClean="0">
                <a:latin typeface="Times New Roman" pitchFamily="18" charset="0"/>
                <a:cs typeface="Times New Roman" pitchFamily="18" charset="0"/>
              </a:rPr>
              <a:t> </a:t>
            </a:r>
          </a:p>
          <a:p>
            <a:pPr>
              <a:buFont typeface="Arial" pitchFamily="34" charset="0"/>
              <a:buChar char="•"/>
            </a:pPr>
            <a:r>
              <a:rPr lang="en-US" sz="2400" dirty="0" err="1" smtClean="0">
                <a:latin typeface="Times New Roman" pitchFamily="18" charset="0"/>
                <a:cs typeface="Times New Roman" pitchFamily="18" charset="0"/>
              </a:rPr>
              <a:t>Myris</a:t>
            </a:r>
            <a:r>
              <a:rPr lang="en-US" sz="2400" dirty="0" smtClean="0">
                <a:latin typeface="Times New Roman" pitchFamily="18" charset="0"/>
                <a:cs typeface="Times New Roman" pitchFamily="18" charset="0"/>
              </a:rPr>
              <a:t> </a:t>
            </a:r>
          </a:p>
          <a:p>
            <a:pPr>
              <a:buFont typeface="Arial" pitchFamily="34" charset="0"/>
              <a:buChar char="•"/>
            </a:pPr>
            <a:r>
              <a:rPr lang="en-US" sz="2400" dirty="0" smtClean="0">
                <a:latin typeface="Times New Roman" pitchFamily="18" charset="0"/>
                <a:cs typeface="Times New Roman" pitchFamily="18" charset="0"/>
              </a:rPr>
              <a:t>Agrippina and Antonia </a:t>
            </a:r>
            <a:endParaRPr lang="en-IN"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8926" y="285728"/>
            <a:ext cx="314327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a:t>
            </a:r>
            <a:endParaRPr lang="en-IN" sz="4000" dirty="0"/>
          </a:p>
        </p:txBody>
      </p:sp>
      <p:sp>
        <p:nvSpPr>
          <p:cNvPr id="3" name="TextBox 2"/>
          <p:cNvSpPr txBox="1"/>
          <p:nvPr/>
        </p:nvSpPr>
        <p:spPr>
          <a:xfrm>
            <a:off x="214282" y="928670"/>
            <a:ext cx="8715436" cy="7017306"/>
          </a:xfrm>
          <a:prstGeom prst="rect">
            <a:avLst/>
          </a:prstGeom>
          <a:noFill/>
        </p:spPr>
        <p:txBody>
          <a:bodyPr wrap="square" rtlCol="0">
            <a:spAutoFit/>
          </a:bodyPr>
          <a:lstStyle/>
          <a:p>
            <a:r>
              <a:rPr lang="en-IN" sz="2000" dirty="0" smtClean="0">
                <a:latin typeface="Times New Roman" pitchFamily="18" charset="0"/>
                <a:cs typeface="Times New Roman" pitchFamily="18" charset="0"/>
              </a:rPr>
              <a:t>Antony and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have defeated Julius Caesar, and now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is the new </a:t>
            </a:r>
            <a:r>
              <a:rPr lang="en-IN" sz="2000" dirty="0" err="1" smtClean="0">
                <a:latin typeface="Times New Roman" pitchFamily="18" charset="0"/>
                <a:cs typeface="Times New Roman" pitchFamily="18" charset="0"/>
              </a:rPr>
              <a:t>caesar</a:t>
            </a:r>
            <a:r>
              <a:rPr lang="en-IN" sz="2000" dirty="0" smtClean="0">
                <a:latin typeface="Times New Roman" pitchFamily="18" charset="0"/>
                <a:cs typeface="Times New Roman" pitchFamily="18" charset="0"/>
              </a:rPr>
              <a:t> (the ruler of Rome). Antony is married to Octavia, </a:t>
            </a:r>
            <a:r>
              <a:rPr lang="en-IN" sz="2000" dirty="0" err="1" smtClean="0">
                <a:latin typeface="Times New Roman" pitchFamily="18" charset="0"/>
                <a:cs typeface="Times New Roman" pitchFamily="18" charset="0"/>
              </a:rPr>
              <a:t>Octavius's</a:t>
            </a:r>
            <a:r>
              <a:rPr lang="en-IN" sz="2000" dirty="0" smtClean="0">
                <a:latin typeface="Times New Roman" pitchFamily="18" charset="0"/>
                <a:cs typeface="Times New Roman" pitchFamily="18" charset="0"/>
              </a:rPr>
              <a:t> sister, and the couple has children together. However, Antony has abandoned his family and has been living in Egypt with his mistress, Cleopatra. Vowing to take revenge on Antony,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Caesar has laid siege to Alexandria. </a:t>
            </a:r>
          </a:p>
          <a:p>
            <a:r>
              <a:rPr lang="en-IN" sz="2000" dirty="0" smtClean="0">
                <a:latin typeface="Times New Roman" pitchFamily="18" charset="0"/>
                <a:cs typeface="Times New Roman" pitchFamily="18" charset="0"/>
              </a:rPr>
              <a:t>As the play opens, </a:t>
            </a:r>
            <a:r>
              <a:rPr lang="en-IN" sz="2000" dirty="0" err="1" smtClean="0">
                <a:latin typeface="Times New Roman" pitchFamily="18" charset="0"/>
                <a:cs typeface="Times New Roman" pitchFamily="18" charset="0"/>
              </a:rPr>
              <a:t>Serapion</a:t>
            </a:r>
            <a:r>
              <a:rPr lang="en-IN" sz="2000" dirty="0" smtClean="0">
                <a:latin typeface="Times New Roman" pitchFamily="18" charset="0"/>
                <a:cs typeface="Times New Roman" pitchFamily="18" charset="0"/>
              </a:rPr>
              <a:t>, a priest, is describing several foreboding omens he has witnessed when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the eunuch servant of Cleopatra, enters.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dismisses </a:t>
            </a:r>
            <a:r>
              <a:rPr lang="en-IN" sz="2000" dirty="0" err="1" smtClean="0">
                <a:latin typeface="Times New Roman" pitchFamily="18" charset="0"/>
                <a:cs typeface="Times New Roman" pitchFamily="18" charset="0"/>
              </a:rPr>
              <a:t>Serapion's</a:t>
            </a:r>
            <a:r>
              <a:rPr lang="en-IN" sz="2000" dirty="0" smtClean="0">
                <a:latin typeface="Times New Roman" pitchFamily="18" charset="0"/>
                <a:cs typeface="Times New Roman" pitchFamily="18" charset="0"/>
              </a:rPr>
              <a:t> talk of omens because he is more concerned with the state of his lady's relationship with Antony. Cleopatra dotes on Antony, but lately, he is depressed and distant, preoccupied with the looming threat of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Caesar.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fears Antony will leave Cleopatra. </a:t>
            </a:r>
          </a:p>
          <a:p>
            <a:r>
              <a:rPr lang="en-IN" sz="2000" dirty="0" smtClean="0">
                <a:latin typeface="Times New Roman" pitchFamily="18" charset="0"/>
                <a:cs typeface="Times New Roman" pitchFamily="18" charset="0"/>
              </a:rPr>
              <a:t>Antony is visited by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a Roman knight and an old acquaintance of Antony. Afraid that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will persuade</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Antony to return to Rome,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announces that the Egyptians will be throwing an extravagant party in </a:t>
            </a:r>
            <a:r>
              <a:rPr lang="en-IN" sz="2000" dirty="0" err="1" smtClean="0">
                <a:latin typeface="Times New Roman" pitchFamily="18" charset="0"/>
                <a:cs typeface="Times New Roman" pitchFamily="18" charset="0"/>
              </a:rPr>
              <a:t>honor</a:t>
            </a:r>
            <a:r>
              <a:rPr lang="en-IN" sz="2000" dirty="0" smtClean="0">
                <a:latin typeface="Times New Roman" pitchFamily="18" charset="0"/>
                <a:cs typeface="Times New Roman" pitchFamily="18" charset="0"/>
              </a:rPr>
              <a:t> of Antony's birthday.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disapproves and scolds Antony, saying that Cleopatra "has quite unmanned him." Antony will not hear anything against Cleopatra, but when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offers him ten thousand soldiers with which to fight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in exchange for leaving Cleopatra, Antony agrees.</a:t>
            </a:r>
          </a:p>
          <a:p>
            <a:endParaRPr lang="en-IN" dirty="0" smtClean="0"/>
          </a:p>
          <a:p>
            <a:r>
              <a:rPr lang="en-IN" dirty="0" smtClean="0"/>
              <a:t/>
            </a:r>
            <a:br>
              <a:rPr lang="en-IN" dirty="0" smtClean="0"/>
            </a:br>
            <a:endParaRPr lang="en-IN" dirty="0" smtClean="0"/>
          </a:p>
          <a:p>
            <a:r>
              <a:rPr lang="en-IN" dirty="0" smtClean="0"/>
              <a:t/>
            </a:r>
            <a:br>
              <a:rPr lang="en-IN" dirty="0" smtClean="0"/>
            </a:b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0"/>
            <a:ext cx="8715436" cy="7694414"/>
          </a:xfrm>
          <a:prstGeom prst="rect">
            <a:avLst/>
          </a:prstGeom>
          <a:noFill/>
        </p:spPr>
        <p:txBody>
          <a:bodyPr wrap="square" rtlCol="0">
            <a:spAutoFit/>
          </a:bodyPr>
          <a:lstStyle/>
          <a:p>
            <a:r>
              <a:rPr lang="en-IN" sz="2000" dirty="0" smtClean="0">
                <a:latin typeface="Times New Roman" pitchFamily="18" charset="0"/>
                <a:cs typeface="Times New Roman" pitchFamily="18" charset="0"/>
              </a:rPr>
              <a:t>When Cleopatra hears the news, she goes to see Antony and brings gifts for his soldiers. Antony blames her, saying that if he had never fallen in love with her, he would still be safe in Rome with his family. He also reminds her that she is the former mistress of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Caesar, though he still deigned to take her as his own mistress. Cleopatra defends herself, saying that while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may have had her body, Antony holds her heart. She shows him a letter from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In the letter,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offers to spare Cleopatra's life if she will betray Antony. When Antony sees that she has refused the offer, he and Cleopatra reconcile, much to </a:t>
            </a:r>
            <a:r>
              <a:rPr lang="en-IN" sz="2000" dirty="0" err="1" smtClean="0">
                <a:latin typeface="Times New Roman" pitchFamily="18" charset="0"/>
                <a:cs typeface="Times New Roman" pitchFamily="18" charset="0"/>
              </a:rPr>
              <a:t>Ventidius's</a:t>
            </a:r>
            <a:r>
              <a:rPr lang="en-IN" sz="2000" dirty="0" smtClean="0">
                <a:latin typeface="Times New Roman" pitchFamily="18" charset="0"/>
                <a:cs typeface="Times New Roman" pitchFamily="18" charset="0"/>
              </a:rPr>
              <a:t> dismay.</a:t>
            </a:r>
          </a:p>
          <a:p>
            <a:r>
              <a:rPr lang="en-IN" sz="2000" dirty="0" smtClean="0">
                <a:latin typeface="Times New Roman" pitchFamily="18" charset="0"/>
                <a:cs typeface="Times New Roman" pitchFamily="18" charset="0"/>
              </a:rPr>
              <a:t> Antony is visited by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another former friend from Rome. They have been on bad terms because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is also in love with Cleopatra. Together,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and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try to persuade Antony to return to Rome, but he refuses, so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brings out his hidden weapon: he has brought Octavia and the children to Egypt. Under the influence of his family and his old friends, Antony agrees to leave Cleopatra.</a:t>
            </a:r>
          </a:p>
          <a:p>
            <a:r>
              <a:rPr lang="en-IN" sz="2000" dirty="0" smtClean="0">
                <a:latin typeface="Times New Roman" pitchFamily="18" charset="0"/>
                <a:cs typeface="Times New Roman" pitchFamily="18" charset="0"/>
              </a:rPr>
              <a:t> As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is informing Cleopatra of this news, Octavia enters. The women argue, but Octavia maintains that Antony belongs by her side even if he loves her less than he loves Cleopatra. When Octavia leaves, Cleopatra fears she has lost Antony for good.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arrives bearing Antony's farewell to Cleopatra. Antony feared that if he said goodbye in person, he would lose his resolve and be persuaded to stay. With </a:t>
            </a:r>
            <a:r>
              <a:rPr lang="en-IN" sz="2000" dirty="0" err="1" smtClean="0">
                <a:latin typeface="Times New Roman" pitchFamily="18" charset="0"/>
                <a:cs typeface="Times New Roman" pitchFamily="18" charset="0"/>
              </a:rPr>
              <a:t>Alexas's</a:t>
            </a:r>
            <a:r>
              <a:rPr lang="en-IN" sz="2000" dirty="0" smtClean="0">
                <a:latin typeface="Times New Roman" pitchFamily="18" charset="0"/>
                <a:cs typeface="Times New Roman" pitchFamily="18" charset="0"/>
              </a:rPr>
              <a:t> help,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and Cleopatra trick Antony into believing they have become lovers in order to make him jealous.</a:t>
            </a:r>
          </a:p>
          <a:p>
            <a:endParaRPr lang="en-IN" dirty="0" smtClean="0"/>
          </a:p>
          <a:p>
            <a:r>
              <a:rPr lang="en-IN" dirty="0" smtClean="0"/>
              <a:t/>
            </a:r>
            <a:br>
              <a:rPr lang="en-IN" dirty="0" smtClean="0"/>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5262979"/>
          </a:xfrm>
          <a:prstGeom prst="rect">
            <a:avLst/>
          </a:prstGeom>
          <a:noFill/>
        </p:spPr>
        <p:txBody>
          <a:bodyPr wrap="square" rtlCol="0">
            <a:spAutoFit/>
          </a:bodyPr>
          <a:lstStyle/>
          <a:p>
            <a:r>
              <a:rPr lang="en-IN" sz="2000" dirty="0" smtClean="0">
                <a:latin typeface="Times New Roman" pitchFamily="18" charset="0"/>
                <a:cs typeface="Times New Roman" pitchFamily="18" charset="0"/>
              </a:rPr>
              <a:t>When </a:t>
            </a:r>
            <a:r>
              <a:rPr lang="en-IN" sz="2000" dirty="0" err="1" smtClean="0">
                <a:latin typeface="Times New Roman" pitchFamily="18" charset="0"/>
                <a:cs typeface="Times New Roman" pitchFamily="18" charset="0"/>
              </a:rPr>
              <a:t>Ventidius</a:t>
            </a:r>
            <a:r>
              <a:rPr lang="en-IN" sz="2000" dirty="0" smtClean="0">
                <a:latin typeface="Times New Roman" pitchFamily="18" charset="0"/>
                <a:cs typeface="Times New Roman" pitchFamily="18" charset="0"/>
              </a:rPr>
              <a:t> and Octavia hear that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and Cleopatra have become lovers, they share the news with Antony to convince him that he has made the right decision to leave. Antony, however, refusing to believe it, asks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about it. When </a:t>
            </a:r>
            <a:r>
              <a:rPr lang="en-IN" sz="2000" dirty="0" err="1" smtClean="0">
                <a:latin typeface="Times New Roman" pitchFamily="18" charset="0"/>
                <a:cs typeface="Times New Roman" pitchFamily="18" charset="0"/>
              </a:rPr>
              <a:t>Alexas</a:t>
            </a:r>
            <a:r>
              <a:rPr lang="en-IN" sz="2000" dirty="0" smtClean="0">
                <a:latin typeface="Times New Roman" pitchFamily="18" charset="0"/>
                <a:cs typeface="Times New Roman" pitchFamily="18" charset="0"/>
              </a:rPr>
              <a:t> confirms the story, Antony becomes enraged. He visits Cleopatra and </a:t>
            </a:r>
            <a:r>
              <a:rPr lang="en-IN" sz="2000" dirty="0" err="1" smtClean="0">
                <a:latin typeface="Times New Roman" pitchFamily="18" charset="0"/>
                <a:cs typeface="Times New Roman" pitchFamily="18" charset="0"/>
              </a:rPr>
              <a:t>Dolabella</a:t>
            </a:r>
            <a:r>
              <a:rPr lang="en-IN" sz="2000" dirty="0" smtClean="0">
                <a:latin typeface="Times New Roman" pitchFamily="18" charset="0"/>
                <a:cs typeface="Times New Roman" pitchFamily="18" charset="0"/>
              </a:rPr>
              <a:t>, who proclaim their innocence, but Antony will not believe them.</a:t>
            </a:r>
          </a:p>
          <a:p>
            <a:r>
              <a:rPr lang="en-IN" sz="2000" dirty="0" smtClean="0">
                <a:latin typeface="Times New Roman" pitchFamily="18" charset="0"/>
                <a:cs typeface="Times New Roman" pitchFamily="18" charset="0"/>
              </a:rPr>
              <a:t> When she sees Antony's jealous rage over Cleopatra, Octavia takes their children and returns to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abandoning her attempt at reconciliation. Antony climbs a tower to watch the battle between the Egyptian and Roman naval fleets, but to his horror, he sees the fleets join forces. He believes Cleopatra has sold him out to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When she sees Antony's jealous rage over Cleopatra, Octavia takes their children and returns to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 abandoning her attempt at reconciliation. Antony climbs a tower to watch the battle between the Egyptian and Roman naval fleets, but to his horror, he sees the fleets join forces. He believes Cleopatra has sold him out to </a:t>
            </a:r>
            <a:r>
              <a:rPr lang="en-IN" sz="2000" dirty="0" err="1" smtClean="0">
                <a:latin typeface="Times New Roman" pitchFamily="18" charset="0"/>
                <a:cs typeface="Times New Roman" pitchFamily="18" charset="0"/>
              </a:rPr>
              <a:t>Octavius</a:t>
            </a:r>
            <a:r>
              <a:rPr lang="en-IN" sz="2000" dirty="0" smtClean="0">
                <a:latin typeface="Times New Roman" pitchFamily="18" charset="0"/>
                <a:cs typeface="Times New Roman" pitchFamily="18" charset="0"/>
              </a:rPr>
              <a:t>.</a:t>
            </a:r>
          </a:p>
          <a:p>
            <a:r>
              <a:rPr lang="en-IN" dirty="0" smtClean="0"/>
              <a:t/>
            </a:r>
            <a:br>
              <a:rPr lang="en-IN" dirty="0" smtClean="0"/>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14678" y="142852"/>
            <a:ext cx="292895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p>
        </p:txBody>
      </p:sp>
      <p:sp>
        <p:nvSpPr>
          <p:cNvPr id="4" name="TextBox 3"/>
          <p:cNvSpPr txBox="1"/>
          <p:nvPr/>
        </p:nvSpPr>
        <p:spPr>
          <a:xfrm>
            <a:off x="500034" y="1285860"/>
            <a:ext cx="8143932" cy="3108543"/>
          </a:xfrm>
          <a:prstGeom prst="rect">
            <a:avLst/>
          </a:prstGeom>
          <a:noFill/>
        </p:spPr>
        <p:txBody>
          <a:bodyPr wrap="square" rtlCol="0">
            <a:spAutoFit/>
          </a:bodyPr>
          <a:lstStyle/>
          <a:p>
            <a:pPr>
              <a:buFont typeface="Arial" pitchFamily="34" charset="0"/>
              <a:buChar char="•"/>
            </a:pPr>
            <a:r>
              <a:rPr lang="en-US" sz="2800" dirty="0" smtClean="0">
                <a:latin typeface="Times New Roman" pitchFamily="18" charset="0"/>
                <a:cs typeface="Times New Roman" pitchFamily="18" charset="0"/>
              </a:rPr>
              <a:t>Honor versus Love</a:t>
            </a:r>
          </a:p>
          <a:p>
            <a:pPr>
              <a:buFont typeface="Arial" pitchFamily="34" charset="0"/>
              <a:buChar char="•"/>
            </a:pPr>
            <a:r>
              <a:rPr lang="en-US" sz="2800" dirty="0" smtClean="0">
                <a:latin typeface="Times New Roman" pitchFamily="18" charset="0"/>
                <a:cs typeface="Times New Roman" pitchFamily="18" charset="0"/>
              </a:rPr>
              <a:t>Passion versus Reason</a:t>
            </a:r>
          </a:p>
          <a:p>
            <a:pPr>
              <a:buFont typeface="Arial" pitchFamily="34" charset="0"/>
              <a:buChar char="•"/>
            </a:pPr>
            <a:r>
              <a:rPr lang="en-US" sz="2800" dirty="0" smtClean="0">
                <a:latin typeface="Times New Roman" pitchFamily="18" charset="0"/>
                <a:cs typeface="Times New Roman" pitchFamily="18" charset="0"/>
              </a:rPr>
              <a:t>Authority versus Freedom</a:t>
            </a:r>
          </a:p>
          <a:p>
            <a:pPr>
              <a:buFont typeface="Arial" pitchFamily="34" charset="0"/>
              <a:buChar char="•"/>
            </a:pPr>
            <a:r>
              <a:rPr lang="en-US" sz="2800" dirty="0" smtClean="0">
                <a:latin typeface="Times New Roman" pitchFamily="18" charset="0"/>
                <a:cs typeface="Times New Roman" pitchFamily="18" charset="0"/>
              </a:rPr>
              <a:t>Power </a:t>
            </a:r>
          </a:p>
          <a:p>
            <a:pPr>
              <a:buFont typeface="Arial" pitchFamily="34" charset="0"/>
              <a:buChar char="•"/>
            </a:pPr>
            <a:r>
              <a:rPr lang="en-US" sz="2800" dirty="0" smtClean="0">
                <a:latin typeface="Times New Roman" pitchFamily="18" charset="0"/>
                <a:cs typeface="Times New Roman" pitchFamily="18" charset="0"/>
              </a:rPr>
              <a:t>Jealousy </a:t>
            </a:r>
          </a:p>
          <a:p>
            <a:pPr>
              <a:buFont typeface="Arial" pitchFamily="34" charset="0"/>
              <a:buChar char="•"/>
            </a:pPr>
            <a:r>
              <a:rPr lang="en-US" sz="2800" dirty="0" smtClean="0">
                <a:latin typeface="Times New Roman" pitchFamily="18" charset="0"/>
                <a:cs typeface="Times New Roman" pitchFamily="18" charset="0"/>
              </a:rPr>
              <a:t>Duty </a:t>
            </a:r>
          </a:p>
          <a:p>
            <a:pPr>
              <a:buFont typeface="Arial" pitchFamily="34" charset="0"/>
              <a:buChar char="•"/>
            </a:pPr>
            <a:r>
              <a:rPr lang="en-US" sz="2800" dirty="0" smtClean="0">
                <a:latin typeface="Times New Roman" pitchFamily="18" charset="0"/>
                <a:cs typeface="Times New Roman" pitchFamily="18" charset="0"/>
              </a:rPr>
              <a:t>Death </a:t>
            </a:r>
            <a:endParaRPr lang="en-IN"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285992"/>
            <a:ext cx="8572560" cy="2554545"/>
          </a:xfrm>
          <a:prstGeom prst="rect">
            <a:avLst/>
          </a:prstGeom>
          <a:noFill/>
        </p:spPr>
        <p:txBody>
          <a:bodyPr wrap="square" rtlCol="0">
            <a:spAutoFit/>
          </a:bodyPr>
          <a:lstStyle/>
          <a:p>
            <a:r>
              <a:rPr lang="en-IN" sz="2000" dirty="0" smtClean="0">
                <a:latin typeface="Times New Roman" pitchFamily="18" charset="0"/>
                <a:cs typeface="Times New Roman" pitchFamily="18" charset="0"/>
              </a:rPr>
              <a:t>According to </a:t>
            </a:r>
            <a:r>
              <a:rPr lang="en-IN" sz="2000" dirty="0" err="1" smtClean="0">
                <a:latin typeface="Times New Roman" pitchFamily="18" charset="0"/>
                <a:cs typeface="Times New Roman" pitchFamily="18" charset="0"/>
              </a:rPr>
              <a:t>Dr.Johnson</a:t>
            </a:r>
            <a:r>
              <a:rPr lang="en-IN" sz="2000" dirty="0" smtClean="0">
                <a:latin typeface="Times New Roman" pitchFamily="18" charset="0"/>
                <a:cs typeface="Times New Roman" pitchFamily="18" charset="0"/>
              </a:rPr>
              <a:t>, All for Love "has one fault equal to many, though rather moral than critical, that by admitting the romantic omnipotence of love, Dryden has recommended as laudable and worthy of imitation that conduct which, through all ages, the good have censured as vicious and the bad have despised as foolish." Dr. Johnson's comment, with its awareness that Dryden was recommending neither the values of conventional marriage nor the reckless indulgence in the pleasures of the flesh, is one of the best interpretations of the play.</a:t>
            </a:r>
            <a:endParaRPr lang="en-IN" sz="2000" dirty="0">
              <a:latin typeface="Times New Roman" pitchFamily="18" charset="0"/>
              <a:cs typeface="Times New Roman" pitchFamily="18" charset="0"/>
            </a:endParaRPr>
          </a:p>
        </p:txBody>
      </p:sp>
      <p:sp>
        <p:nvSpPr>
          <p:cNvPr id="3" name="TextBox 2"/>
          <p:cNvSpPr txBox="1"/>
          <p:nvPr/>
        </p:nvSpPr>
        <p:spPr>
          <a:xfrm>
            <a:off x="2857488" y="214290"/>
            <a:ext cx="321471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Critical View </a:t>
            </a:r>
            <a:endParaRPr lang="en-IN"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TotalTime>
  <Words>1066</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22</cp:revision>
  <dcterms:created xsi:type="dcterms:W3CDTF">2023-09-29T23:52:47Z</dcterms:created>
  <dcterms:modified xsi:type="dcterms:W3CDTF">2023-10-02T17:58:27Z</dcterms:modified>
</cp:coreProperties>
</file>